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78" r:id="rId1"/>
  </p:sldMasterIdLst>
  <p:notesMasterIdLst>
    <p:notesMasterId r:id="rId18"/>
  </p:notesMasterIdLst>
  <p:sldIdLst>
    <p:sldId id="256" r:id="rId2"/>
    <p:sldId id="279" r:id="rId3"/>
    <p:sldId id="291" r:id="rId4"/>
    <p:sldId id="292" r:id="rId5"/>
    <p:sldId id="280" r:id="rId6"/>
    <p:sldId id="293" r:id="rId7"/>
    <p:sldId id="294" r:id="rId8"/>
    <p:sldId id="295" r:id="rId9"/>
    <p:sldId id="298" r:id="rId10"/>
    <p:sldId id="296" r:id="rId11"/>
    <p:sldId id="297" r:id="rId12"/>
    <p:sldId id="263" r:id="rId13"/>
    <p:sldId id="271" r:id="rId14"/>
    <p:sldId id="286" r:id="rId15"/>
    <p:sldId id="274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DF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08" autoAdjust="0"/>
    <p:restoredTop sz="96357" autoAdjust="0"/>
  </p:normalViewPr>
  <p:slideViewPr>
    <p:cSldViewPr snapToGrid="0">
      <p:cViewPr varScale="1">
        <p:scale>
          <a:sx n="107" d="100"/>
          <a:sy n="107" d="100"/>
        </p:scale>
        <p:origin x="654" y="102"/>
      </p:cViewPr>
      <p:guideLst/>
    </p:cSldViewPr>
  </p:slideViewPr>
  <p:outlineViewPr>
    <p:cViewPr>
      <p:scale>
        <a:sx n="33" d="100"/>
        <a:sy n="33" d="100"/>
      </p:scale>
      <p:origin x="0" y="-47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F07771-3FAA-4D43-A059-9A7D838C2880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B68C18-1BF1-F447-95ED-60EAAE354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759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-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47656" y="1264197"/>
            <a:ext cx="5670487" cy="4268965"/>
          </a:xfrm>
        </p:spPr>
        <p:txBody>
          <a:bodyPr anchor="ctr">
            <a:normAutofit/>
          </a:bodyPr>
          <a:lstStyle>
            <a:lvl1pPr algn="l">
              <a:lnSpc>
                <a:spcPct val="85000"/>
              </a:lnSpc>
              <a:defRPr sz="6000" cap="none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666" y="4151085"/>
            <a:ext cx="4633806" cy="1591181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3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 title="Verticle Rule Line"/>
          <p:cNvCxnSpPr>
            <a:cxnSpLocks/>
          </p:cNvCxnSpPr>
          <p:nvPr/>
        </p:nvCxnSpPr>
        <p:spPr>
          <a:xfrm>
            <a:off x="5524563" y="1115733"/>
            <a:ext cx="0" cy="4626534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37A75DA-C6FF-4420-94B9-E3338D1F9A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743615" y="1367500"/>
            <a:ext cx="2397795" cy="2397795"/>
          </a:xfrm>
          <a:prstGeom prst="ellipse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en-US" noProof="0"/>
              <a:t>Insert Portrait Photo</a:t>
            </a:r>
          </a:p>
        </p:txBody>
      </p:sp>
    </p:spTree>
    <p:extLst>
      <p:ext uri="{BB962C8B-B14F-4D97-AF65-F5344CB8AC3E}">
        <p14:creationId xmlns:p14="http://schemas.microsoft.com/office/powerpoint/2010/main" val="1827426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5/21/2024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BC751F3-ABD6-4995-8494-4932D12ACE1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5326063" y="559678"/>
            <a:ext cx="6103937" cy="519183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5451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5/21/2024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466EC8C-C8BE-4149-A684-18CFF4574C1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297488" y="559678"/>
            <a:ext cx="6132512" cy="5191835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6874912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7"/>
            <a:ext cx="3833906" cy="5274923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5/21/2024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889D34E-DF9E-41B7-A5EC-B9D63999B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0" y="559678"/>
            <a:ext cx="6172200" cy="561728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22617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E73E-FB98-2A42-974A-9CD83D46C100}" type="datetime1">
              <a:rPr lang="en-US" noProof="0" smtClean="0"/>
              <a:t>5/21/2024</a:t>
            </a:fld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543023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115EF-7A83-9842-815E-554E5DEB63CD}" type="datetime1">
              <a:rPr lang="en-US" noProof="0" smtClean="0"/>
              <a:t>5/21/2024</a:t>
            </a:fld>
            <a:endParaRPr lang="en-US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2770199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097A0-4000-B744-87D8-18F42A934248}" type="datetime1">
              <a:rPr lang="en-US" noProof="0" smtClean="0"/>
              <a:t>5/21/2024</a:t>
            </a:fld>
            <a:endParaRPr lang="en-US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434470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74EA9-4639-9B48-9E98-70455404EF00}" type="datetime1">
              <a:rPr lang="en-US" noProof="0" smtClean="0"/>
              <a:t>5/21/2024</a:t>
            </a:fld>
            <a:endParaRPr lang="en-US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239023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E2565D1-06D8-4141-9B5F-95C29313C16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04FBD4F5-432F-4C2D-A734-6CC48615FF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DDDD7-72ED-FC4E-8075-0107060235C5}" type="datetime1">
              <a:rPr lang="en-US" noProof="0" smtClean="0"/>
              <a:t>5/21/2024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837580B-9009-4524-B820-7ACB27BCB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cxnSp>
        <p:nvCxnSpPr>
          <p:cNvPr id="12" name="Straight Connector 11" title="Horizontal Rule Line">
            <a:extLst>
              <a:ext uri="{FF2B5EF4-FFF2-40B4-BE49-F238E27FC236}">
                <a16:creationId xmlns:a16="http://schemas.microsoft.com/office/drawing/2014/main" id="{54F1A406-73A8-450C-B21C-AA9616F476C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7954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 / Icon Bullets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3D9D9-8B30-6A45-929D-0A0366E2E953}" type="datetime1">
              <a:rPr lang="en-US" noProof="0" smtClean="0"/>
              <a:t>5/21/2024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0CF91DE7-F23F-444D-B56E-B059EC98D98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DD8B7AFB-040F-4222-BF21-649EEB9B76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36C44B50-DCD8-4661-AE20-1744F5052F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C0107EA4-5D36-4C90-97D0-F9F14116BDE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332000" rIns="0" bIns="0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CB22D40E-097C-4007-9190-A3749806532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D385A57E-D5E6-4E0A-BE4C-C1B40196AB2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3D1BBD84-BA1A-4F7F-BD78-6D42162E33D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48550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75DDD589-ADD5-491E-B180-F1FCDF9ED6A1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781581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8" name="Picture Placeholder 26">
            <a:extLst>
              <a:ext uri="{FF2B5EF4-FFF2-40B4-BE49-F238E27FC236}">
                <a16:creationId xmlns:a16="http://schemas.microsoft.com/office/drawing/2014/main" id="{BFFFDD99-5C1A-4C7C-8FA2-BEA3DB4BA88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914613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9" name="Picture Placeholder 30">
            <a:extLst>
              <a:ext uri="{FF2B5EF4-FFF2-40B4-BE49-F238E27FC236}">
                <a16:creationId xmlns:a16="http://schemas.microsoft.com/office/drawing/2014/main" id="{23C5456C-A352-4CF6-8671-B2572BAD518D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648550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0" name="Picture Placeholder 32">
            <a:extLst>
              <a:ext uri="{FF2B5EF4-FFF2-40B4-BE49-F238E27FC236}">
                <a16:creationId xmlns:a16="http://schemas.microsoft.com/office/drawing/2014/main" id="{C7C33AAD-B12F-4AA1-80BD-D7D3D1304B9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81581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4">
            <a:extLst>
              <a:ext uri="{FF2B5EF4-FFF2-40B4-BE49-F238E27FC236}">
                <a16:creationId xmlns:a16="http://schemas.microsoft.com/office/drawing/2014/main" id="{E2951AF1-2CE3-48B5-9CF3-7488DCDF3299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914613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4187982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Bullets in a 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62550" y="2019300"/>
            <a:ext cx="1944000" cy="2700000"/>
          </a:xfr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99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19B67-2563-3544-8019-B2D766585AE6}" type="datetime1">
              <a:rPr lang="en-US" noProof="0" smtClean="0"/>
              <a:t>5/21/2024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17748B7-E5B4-4481-8BBD-FA336F544D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806" y="2019300"/>
            <a:ext cx="1943100" cy="2700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99000">
                <a:schemeClr val="accent3">
                  <a:lumMod val="20000"/>
                  <a:lumOff val="80000"/>
                </a:schemeClr>
              </a:gs>
              <a:gs pos="100000">
                <a:schemeClr val="accent3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DBBB1B-8761-455D-AD09-0A48C1ED27E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163" y="2019300"/>
            <a:ext cx="1943100" cy="2700000"/>
          </a:xfr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99000">
                <a:schemeClr val="accent5">
                  <a:lumMod val="20000"/>
                  <a:lumOff val="80000"/>
                </a:schemeClr>
              </a:gs>
              <a:gs pos="100000">
                <a:schemeClr val="accent5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01A7388-8628-470F-82E9-729C86AAFD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20550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AE5D4FA-2556-4640-8793-063247AA27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53356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/>
          <a:lstStyle>
            <a:lvl1pPr marL="0" indent="0" algn="ctr">
              <a:buNone/>
              <a:defRPr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379251E-EDF2-4AC5-AB5B-C1FD66A9D6F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985713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/>
          <a:lstStyle>
            <a:lvl1pPr marL="0" indent="0" algn="ctr">
              <a:buNone/>
              <a:defRPr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1316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5/21/2024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3914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 / Icon Bulle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 title="Page Number Shape">
            <a:extLst>
              <a:ext uri="{FF2B5EF4-FFF2-40B4-BE49-F238E27FC236}">
                <a16:creationId xmlns:a16="http://schemas.microsoft.com/office/drawing/2014/main" id="{4C028BF1-8F7F-4E8E-9D47-05D46323E336}"/>
              </a:ext>
            </a:extLst>
          </p:cNvPr>
          <p:cNvSpPr/>
          <p:nvPr userDrawn="1"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8F1C92E-34EF-7443-98EE-55EB64C2F5FD}" type="datetime1">
              <a:rPr lang="en-US" noProof="0" smtClean="0"/>
              <a:t>5/21/2024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D7203A2-76F7-4D98-BFEB-C48DDC3E5C6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333FF03C-99D8-472E-A74F-87D3B5A569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82C482D-2EED-4942-A5D4-D8A794C2486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1D4C5CB-E26D-42D3-B242-792D37C5074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332000" rIns="0" bIns="0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F1F9D8C-5E2A-414E-9E1D-AB7DF4824DB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71AC612-4E8C-42E2-88EB-DB98E2791D0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AA95DF8-549D-4CA3-8E1A-D2DEB8CF460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48550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A78BAAC-8764-4AFE-9AC1-DF47930B46EB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781581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88491EA9-E431-4D48-BD30-3BA8FACC97F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914613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130F713C-752D-4C1A-89AB-638A7DAF60A8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648550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EDF00299-5001-4927-B344-D4AE0D5F039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81581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4CBE51A8-3BCA-490E-93CB-B70BBCCD9671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914613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1232522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Medium Photos with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2831932"/>
            <a:ext cx="3833906" cy="1562638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noProof="0"/>
              <a:t>Click to edit your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DA4A-63D4-BC43-9B38-53D06F7CC9C4}" type="datetime1">
              <a:rPr lang="en-US" noProof="0" smtClean="0"/>
              <a:t>5/21/2024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573117"/>
            <a:ext cx="3842550" cy="1178396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10">
            <a:extLst>
              <a:ext uri="{FF2B5EF4-FFF2-40B4-BE49-F238E27FC236}">
                <a16:creationId xmlns:a16="http://schemas.microsoft.com/office/drawing/2014/main" id="{4EDDE9BC-8D20-403B-A5FE-C277A3515DE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424736" y="482857"/>
            <a:ext cx="2179814" cy="217981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en-US" noProof="0"/>
              <a:t>Insert Portrait Photo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BF5E186-AFA1-42AA-AE51-CF3AC059F0F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C860CCD0-F268-4994-9434-F0E0132A4E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28D5E220-4F6C-4A47-9F47-4CA88EA230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1DFEF73A-C0FC-4A4C-8342-991CEFF532E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E60572FB-0574-4BE3-9637-7CA7B5ACA8D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:a16="http://schemas.microsoft.com/office/drawing/2014/main" id="{155E2FBC-2458-49C4-B75C-CAEAC6D9F10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7" name="Picture Placeholder 22">
            <a:extLst>
              <a:ext uri="{FF2B5EF4-FFF2-40B4-BE49-F238E27FC236}">
                <a16:creationId xmlns:a16="http://schemas.microsoft.com/office/drawing/2014/main" id="{844B1DAB-161E-44A0-9E15-DA816B46A48E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234550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8" name="Picture Placeholder 24">
            <a:extLst>
              <a:ext uri="{FF2B5EF4-FFF2-40B4-BE49-F238E27FC236}">
                <a16:creationId xmlns:a16="http://schemas.microsoft.com/office/drawing/2014/main" id="{8811849A-335B-47C0-980E-357EE8C4BCC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367581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9" name="Picture Placeholder 26">
            <a:extLst>
              <a:ext uri="{FF2B5EF4-FFF2-40B4-BE49-F238E27FC236}">
                <a16:creationId xmlns:a16="http://schemas.microsoft.com/office/drawing/2014/main" id="{E1254A81-6A51-429E-91AC-6B4CADA71DC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500613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0" name="Picture Placeholder 30">
            <a:extLst>
              <a:ext uri="{FF2B5EF4-FFF2-40B4-BE49-F238E27FC236}">
                <a16:creationId xmlns:a16="http://schemas.microsoft.com/office/drawing/2014/main" id="{64053090-461C-448F-9705-7FEE78A41337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234550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2">
            <a:extLst>
              <a:ext uri="{FF2B5EF4-FFF2-40B4-BE49-F238E27FC236}">
                <a16:creationId xmlns:a16="http://schemas.microsoft.com/office/drawing/2014/main" id="{7AD2F7CB-CFE4-4C72-864A-D00C1CEAA23D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367581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2" name="Picture Placeholder 34">
            <a:extLst>
              <a:ext uri="{FF2B5EF4-FFF2-40B4-BE49-F238E27FC236}">
                <a16:creationId xmlns:a16="http://schemas.microsoft.com/office/drawing/2014/main" id="{CCA07CA3-C8D4-41EA-A0FB-74E1A4770398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500163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1108071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-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47656" y="1264197"/>
            <a:ext cx="5670487" cy="4268965"/>
          </a:xfrm>
        </p:spPr>
        <p:txBody>
          <a:bodyPr anchor="ctr">
            <a:normAutofit/>
          </a:bodyPr>
          <a:lstStyle>
            <a:lvl1pPr algn="l">
              <a:lnSpc>
                <a:spcPct val="85000"/>
              </a:lnSpc>
              <a:defRPr sz="6000" cap="none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666" y="4151085"/>
            <a:ext cx="4633806" cy="1591181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3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 title="Verticle Rule Line"/>
          <p:cNvCxnSpPr>
            <a:cxnSpLocks/>
          </p:cNvCxnSpPr>
          <p:nvPr/>
        </p:nvCxnSpPr>
        <p:spPr>
          <a:xfrm>
            <a:off x="5524563" y="1115733"/>
            <a:ext cx="0" cy="4626534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05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529964A5-3468-3F49-AD7A-0CF5EB762F89}" type="datetime1">
              <a:rPr lang="en-US" noProof="0" smtClean="0"/>
              <a:t>5/21/2024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84534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A90851AE-F437-A04B-ADE2-D5E346F2089C}" type="datetime1">
              <a:rPr lang="en-US" noProof="0" smtClean="0"/>
              <a:t>5/21/2024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6093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79" r:id="rId1"/>
    <p:sldLayoutId id="2147484480" r:id="rId2"/>
    <p:sldLayoutId id="2147484495" r:id="rId3"/>
    <p:sldLayoutId id="2147484490" r:id="rId4"/>
    <p:sldLayoutId id="2147484491" r:id="rId5"/>
    <p:sldLayoutId id="2147484492" r:id="rId6"/>
    <p:sldLayoutId id="2147484493" r:id="rId7"/>
    <p:sldLayoutId id="2147484496" r:id="rId8"/>
    <p:sldLayoutId id="2147484481" r:id="rId9"/>
    <p:sldLayoutId id="2147484498" r:id="rId10"/>
    <p:sldLayoutId id="2147484499" r:id="rId11"/>
    <p:sldLayoutId id="2147484500" r:id="rId12"/>
    <p:sldLayoutId id="2147484482" r:id="rId13"/>
    <p:sldLayoutId id="2147484483" r:id="rId14"/>
    <p:sldLayoutId id="2147484484" r:id="rId15"/>
    <p:sldLayoutId id="2147484485" r:id="rId16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79374-8EAE-4873-9BB6-F6C630302D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/>
              <a:t>Mohammad Sabouri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E7D249C9-88DA-4A34-8243-B3685B8A0EE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1856" r="21856"/>
          <a:stretch/>
        </p:blipFill>
        <p:spPr>
          <a:xfrm rot="16200000">
            <a:off x="1676400" y="431800"/>
            <a:ext cx="2398713" cy="2397125"/>
          </a:xfr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A4870B4D-1037-EBFF-758B-3FAC3CD94664}"/>
              </a:ext>
            </a:extLst>
          </p:cNvPr>
          <p:cNvSpPr txBox="1">
            <a:spLocks/>
          </p:cNvSpPr>
          <p:nvPr/>
        </p:nvSpPr>
        <p:spPr>
          <a:xfrm>
            <a:off x="773857" y="3023419"/>
            <a:ext cx="4341281" cy="360375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300" b="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20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/>
              <a:t>Master student of Genova University  in field of Robotic Engineering.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/>
              <a:t>Master's Degree in Electrical-Control Engineering, Shiraz University, Shiraz, Iran.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dirty="0"/>
              <a:t>Laurea Magistrale in Ingegneria dell'Elettrocontrollo, Università di Shiraz, Shiraz, Iran.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8868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0882DE-6214-247C-0AFC-B427AAF4F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10</a:t>
            </a:fld>
            <a:endParaRPr lang="en-US" noProof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0CDC2C-CDEF-3005-ACD7-CB0A7EA141AD}"/>
              </a:ext>
            </a:extLst>
          </p:cNvPr>
          <p:cNvSpPr txBox="1"/>
          <p:nvPr/>
        </p:nvSpPr>
        <p:spPr>
          <a:xfrm>
            <a:off x="120330" y="143212"/>
            <a:ext cx="610048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</a:rPr>
              <a:t>Research and operational experiences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5A5DE2-DAF3-E239-6E07-208A1163DBE5}"/>
              </a:ext>
            </a:extLst>
          </p:cNvPr>
          <p:cNvSpPr txBox="1"/>
          <p:nvPr/>
        </p:nvSpPr>
        <p:spPr>
          <a:xfrm>
            <a:off x="-114301" y="775884"/>
            <a:ext cx="2859741" cy="586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>
              <a:lnSpc>
                <a:spcPct val="120000"/>
              </a:lnSpc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1- Design and Implementation </a:t>
            </a:r>
          </a:p>
          <a:p>
            <a:pPr lvl="1" algn="just">
              <a:lnSpc>
                <a:spcPct val="120000"/>
              </a:lnSpc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Non-holonomic Mobile Robot.</a:t>
            </a:r>
            <a:endParaRPr lang="en-US" sz="1200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 descr="A picture containing indoor&#10;&#10;Description automatically generated">
            <a:extLst>
              <a:ext uri="{FF2B5EF4-FFF2-40B4-BE49-F238E27FC236}">
                <a16:creationId xmlns:a16="http://schemas.microsoft.com/office/drawing/2014/main" id="{C46BB269-2386-0861-8C5F-CE23929877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84" t="9347" r="12603" b="23162"/>
          <a:stretch/>
        </p:blipFill>
        <p:spPr>
          <a:xfrm>
            <a:off x="336400" y="1825562"/>
            <a:ext cx="2204787" cy="1603438"/>
          </a:xfrm>
          <a:prstGeom prst="rect">
            <a:avLst/>
          </a:prstGeom>
        </p:spPr>
      </p:pic>
      <p:pic>
        <p:nvPicPr>
          <p:cNvPr id="11" name="Picture 10" descr="A picture containing indoor&#10;&#10;Description automatically generated">
            <a:extLst>
              <a:ext uri="{FF2B5EF4-FFF2-40B4-BE49-F238E27FC236}">
                <a16:creationId xmlns:a16="http://schemas.microsoft.com/office/drawing/2014/main" id="{DF7B1341-0983-FC05-4ABA-5BE5B28968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69" b="19450"/>
          <a:stretch/>
        </p:blipFill>
        <p:spPr>
          <a:xfrm>
            <a:off x="336134" y="3740883"/>
            <a:ext cx="2204787" cy="16034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03382C6-344D-8DE1-A361-90C6F61D296A}"/>
              </a:ext>
            </a:extLst>
          </p:cNvPr>
          <p:cNvSpPr txBox="1"/>
          <p:nvPr/>
        </p:nvSpPr>
        <p:spPr>
          <a:xfrm>
            <a:off x="2528048" y="775336"/>
            <a:ext cx="2859741" cy="845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>
              <a:lnSpc>
                <a:spcPct val="120000"/>
              </a:lnSpc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2- Design and Implementation </a:t>
            </a:r>
          </a:p>
          <a:p>
            <a:pPr lvl="1" algn="just">
              <a:lnSpc>
                <a:spcPct val="120000"/>
              </a:lnSpc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Differential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Mini-Mobile </a:t>
            </a:r>
          </a:p>
          <a:p>
            <a:pPr lvl="1" algn="just">
              <a:lnSpc>
                <a:spcPct val="120000"/>
              </a:lnSpc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robot for Swarm applications.</a:t>
            </a:r>
            <a:endParaRPr lang="en-US" sz="1200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83594C0-8D29-8305-7515-0ABA5DE89C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866" t="22955" r="13619" b="32646"/>
          <a:stretch/>
        </p:blipFill>
        <p:spPr>
          <a:xfrm>
            <a:off x="3346403" y="3718571"/>
            <a:ext cx="1691763" cy="1676660"/>
          </a:xfrm>
          <a:prstGeom prst="rect">
            <a:avLst/>
          </a:prstGeom>
        </p:spPr>
      </p:pic>
      <p:pic>
        <p:nvPicPr>
          <p:cNvPr id="14" name="Picture 13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2B502C46-4462-A359-0C15-B0504089984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72" t="17182" r="4858" b="10654"/>
          <a:stretch/>
        </p:blipFill>
        <p:spPr>
          <a:xfrm>
            <a:off x="3364331" y="1816335"/>
            <a:ext cx="1611082" cy="159669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7019358-9D86-186E-332B-D9C8FD10BE0B}"/>
              </a:ext>
            </a:extLst>
          </p:cNvPr>
          <p:cNvSpPr txBox="1"/>
          <p:nvPr/>
        </p:nvSpPr>
        <p:spPr>
          <a:xfrm>
            <a:off x="8715473" y="826076"/>
            <a:ext cx="334831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a-IR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Design and Implementation controller algorithm</a:t>
            </a:r>
          </a:p>
          <a:p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 3 DOF special manipulator for robotic fountain. </a:t>
            </a:r>
            <a:endParaRPr lang="en-US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A99591-0366-D24A-1811-0B058F260153}"/>
              </a:ext>
            </a:extLst>
          </p:cNvPr>
          <p:cNvSpPr txBox="1"/>
          <p:nvPr/>
        </p:nvSpPr>
        <p:spPr>
          <a:xfrm>
            <a:off x="243977" y="5408855"/>
            <a:ext cx="259880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All Part : mechanical design, electronic design and implementation and programing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BE579A7-5876-7785-AF05-957982024C0B}"/>
              </a:ext>
            </a:extLst>
          </p:cNvPr>
          <p:cNvSpPr txBox="1"/>
          <p:nvPr/>
        </p:nvSpPr>
        <p:spPr>
          <a:xfrm>
            <a:off x="3145120" y="5537102"/>
            <a:ext cx="220478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Completely done by myself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20B88F4-9CAE-C939-FFD1-0B06D86501B7}"/>
              </a:ext>
            </a:extLst>
          </p:cNvPr>
          <p:cNvSpPr txBox="1"/>
          <p:nvPr/>
        </p:nvSpPr>
        <p:spPr>
          <a:xfrm>
            <a:off x="5038166" y="797418"/>
            <a:ext cx="3433481" cy="9593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>
              <a:lnSpc>
                <a:spcPct val="120000"/>
              </a:lnSpc>
            </a:pPr>
            <a:r>
              <a:rPr lang="fa-IR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Patch planning and control the movement </a:t>
            </a:r>
            <a:endParaRPr lang="fa-IR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</a:pP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Hovercraft. (re modeling the dynamic and</a:t>
            </a:r>
            <a:endParaRPr lang="fa-IR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</a:pP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kinematic with LPV method and design LPV </a:t>
            </a:r>
            <a:endParaRPr lang="fa-IR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</a:pP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 by LMI techniques. </a:t>
            </a:r>
            <a:endParaRPr lang="en-US" sz="1100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Picture 20" descr="A device with wires and wires on a table&#10;&#10;Description automatically generated">
            <a:extLst>
              <a:ext uri="{FF2B5EF4-FFF2-40B4-BE49-F238E27FC236}">
                <a16:creationId xmlns:a16="http://schemas.microsoft.com/office/drawing/2014/main" id="{6FA6D75B-DD4F-1760-DC5D-F1CA1432A79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1291" b="19656"/>
          <a:stretch/>
        </p:blipFill>
        <p:spPr>
          <a:xfrm>
            <a:off x="5884219" y="1816335"/>
            <a:ext cx="2141643" cy="1686277"/>
          </a:xfrm>
          <a:prstGeom prst="rect">
            <a:avLst/>
          </a:prstGeom>
        </p:spPr>
      </p:pic>
      <p:pic>
        <p:nvPicPr>
          <p:cNvPr id="22" name="Picture 21" descr="A small device with propellers and wires&#10;&#10;Description automatically generated with medium confidence">
            <a:extLst>
              <a:ext uri="{FF2B5EF4-FFF2-40B4-BE49-F238E27FC236}">
                <a16:creationId xmlns:a16="http://schemas.microsoft.com/office/drawing/2014/main" id="{ACFD8AB6-E2C2-218B-21E1-6E48C4199DC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3458" b="16030"/>
          <a:stretch/>
        </p:blipFill>
        <p:spPr>
          <a:xfrm>
            <a:off x="6028590" y="3691677"/>
            <a:ext cx="1950421" cy="1686278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9E8D8AB8-5110-43AA-B279-F8EA86CB8F09}"/>
              </a:ext>
            </a:extLst>
          </p:cNvPr>
          <p:cNvSpPr/>
          <p:nvPr/>
        </p:nvSpPr>
        <p:spPr>
          <a:xfrm>
            <a:off x="2868706" y="1816335"/>
            <a:ext cx="45719" cy="397486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E1B28D6-47D5-2179-7918-AF105A93889A}"/>
              </a:ext>
            </a:extLst>
          </p:cNvPr>
          <p:cNvSpPr/>
          <p:nvPr/>
        </p:nvSpPr>
        <p:spPr>
          <a:xfrm>
            <a:off x="5447284" y="1803322"/>
            <a:ext cx="45719" cy="397486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B2E9565-41D6-76D2-391E-C5FE5638C118}"/>
              </a:ext>
            </a:extLst>
          </p:cNvPr>
          <p:cNvSpPr/>
          <p:nvPr/>
        </p:nvSpPr>
        <p:spPr>
          <a:xfrm>
            <a:off x="8558316" y="1731139"/>
            <a:ext cx="45719" cy="397486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DCE79CDC-8706-C8EE-C9ED-42F2E1413A7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519" t="14020" r="3945" b="25223"/>
          <a:stretch/>
        </p:blipFill>
        <p:spPr>
          <a:xfrm>
            <a:off x="9259604" y="2769406"/>
            <a:ext cx="1846435" cy="1609712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AFB7C488-5BB7-91A8-D4D1-9EC94F13A1E4}"/>
              </a:ext>
            </a:extLst>
          </p:cNvPr>
          <p:cNvSpPr txBox="1"/>
          <p:nvPr/>
        </p:nvSpPr>
        <p:spPr>
          <a:xfrm>
            <a:off x="5986181" y="5567021"/>
            <a:ext cx="220478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Completely done by myself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9AA370E-00A6-3348-F761-C1B92B78688D}"/>
              </a:ext>
            </a:extLst>
          </p:cNvPr>
          <p:cNvSpPr txBox="1"/>
          <p:nvPr/>
        </p:nvSpPr>
        <p:spPr>
          <a:xfrm>
            <a:off x="9259604" y="4779186"/>
            <a:ext cx="220478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Modeling and design motion controller board and algorithms</a:t>
            </a:r>
          </a:p>
        </p:txBody>
      </p:sp>
    </p:spTree>
    <p:extLst>
      <p:ext uri="{BB962C8B-B14F-4D97-AF65-F5344CB8AC3E}">
        <p14:creationId xmlns:p14="http://schemas.microsoft.com/office/powerpoint/2010/main" val="1309894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16" grpId="0"/>
      <p:bldP spid="17" grpId="0"/>
      <p:bldP spid="18" grpId="0"/>
      <p:bldP spid="20" grpId="0"/>
      <p:bldP spid="25" grpId="0" animBg="1"/>
      <p:bldP spid="26" grpId="0" animBg="1"/>
      <p:bldP spid="27" grpId="0" animBg="1"/>
      <p:bldP spid="29" grpId="0"/>
      <p:bldP spid="3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0882DE-6214-247C-0AFC-B427AAF4F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11</a:t>
            </a:fld>
            <a:endParaRPr lang="en-US" noProof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0CDC2C-CDEF-3005-ACD7-CB0A7EA141AD}"/>
              </a:ext>
            </a:extLst>
          </p:cNvPr>
          <p:cNvSpPr txBox="1"/>
          <p:nvPr/>
        </p:nvSpPr>
        <p:spPr>
          <a:xfrm>
            <a:off x="120330" y="143212"/>
            <a:ext cx="610048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</a:rPr>
              <a:t>Research and operational experiences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5A5DE2-DAF3-E239-6E07-208A1163DBE5}"/>
              </a:ext>
            </a:extLst>
          </p:cNvPr>
          <p:cNvSpPr txBox="1"/>
          <p:nvPr/>
        </p:nvSpPr>
        <p:spPr>
          <a:xfrm>
            <a:off x="-135816" y="871927"/>
            <a:ext cx="3004522" cy="586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>
              <a:lnSpc>
                <a:spcPct val="120000"/>
              </a:lnSpc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1- Design and Implementation </a:t>
            </a:r>
          </a:p>
          <a:p>
            <a:pPr lvl="1" algn="just">
              <a:lnSpc>
                <a:spcPct val="120000"/>
              </a:lnSpc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Servo and stepper motor Driver.</a:t>
            </a:r>
            <a:endParaRPr lang="en-US" sz="1200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A99591-0366-D24A-1811-0B058F260153}"/>
              </a:ext>
            </a:extLst>
          </p:cNvPr>
          <p:cNvSpPr txBox="1"/>
          <p:nvPr/>
        </p:nvSpPr>
        <p:spPr>
          <a:xfrm>
            <a:off x="297598" y="5483423"/>
            <a:ext cx="220478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Design and programing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BE579A7-5876-7785-AF05-957982024C0B}"/>
              </a:ext>
            </a:extLst>
          </p:cNvPr>
          <p:cNvSpPr txBox="1"/>
          <p:nvPr/>
        </p:nvSpPr>
        <p:spPr>
          <a:xfrm>
            <a:off x="3078461" y="5408855"/>
            <a:ext cx="241454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Mechanical Design, Programing,  and implementation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E8D8AB8-5110-43AA-B279-F8EA86CB8F09}"/>
              </a:ext>
            </a:extLst>
          </p:cNvPr>
          <p:cNvSpPr/>
          <p:nvPr/>
        </p:nvSpPr>
        <p:spPr>
          <a:xfrm>
            <a:off x="2868706" y="1816335"/>
            <a:ext cx="45719" cy="397486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E1B28D6-47D5-2179-7918-AF105A93889A}"/>
              </a:ext>
            </a:extLst>
          </p:cNvPr>
          <p:cNvSpPr/>
          <p:nvPr/>
        </p:nvSpPr>
        <p:spPr>
          <a:xfrm>
            <a:off x="5447284" y="1803322"/>
            <a:ext cx="45719" cy="397486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green circuit board with many small components&#10;&#10;Description automatically generated">
            <a:extLst>
              <a:ext uri="{FF2B5EF4-FFF2-40B4-BE49-F238E27FC236}">
                <a16:creationId xmlns:a16="http://schemas.microsoft.com/office/drawing/2014/main" id="{CC880AED-E5D9-57DE-F0C2-A3CE9654A9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84" t="7582" r="12411" b="7842"/>
          <a:stretch/>
        </p:blipFill>
        <p:spPr>
          <a:xfrm>
            <a:off x="343317" y="3429000"/>
            <a:ext cx="2159068" cy="1783120"/>
          </a:xfrm>
          <a:prstGeom prst="rect">
            <a:avLst/>
          </a:prstGeom>
        </p:spPr>
      </p:pic>
      <p:pic>
        <p:nvPicPr>
          <p:cNvPr id="7" name="Picture 6" descr="A green circuit board with many small chips&#10;&#10;Description automatically generated">
            <a:extLst>
              <a:ext uri="{FF2B5EF4-FFF2-40B4-BE49-F238E27FC236}">
                <a16:creationId xmlns:a16="http://schemas.microsoft.com/office/drawing/2014/main" id="{7DEB65B7-0C6D-333A-CA5E-B1533C34F7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417" y="1665352"/>
            <a:ext cx="2124867" cy="15936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A133708-7C21-F86D-8451-9BEC48DEFCA5}"/>
              </a:ext>
            </a:extLst>
          </p:cNvPr>
          <p:cNvSpPr txBox="1"/>
          <p:nvPr/>
        </p:nvSpPr>
        <p:spPr>
          <a:xfrm>
            <a:off x="2786677" y="962393"/>
            <a:ext cx="2614888" cy="328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>
              <a:lnSpc>
                <a:spcPct val="120000"/>
              </a:lnSpc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Large Shear Apparatus</a:t>
            </a:r>
            <a:endParaRPr lang="en-US" sz="1200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" name="Picture 18" descr="A machine with buttons on it&#10;&#10;Description automatically generated">
            <a:extLst>
              <a:ext uri="{FF2B5EF4-FFF2-40B4-BE49-F238E27FC236}">
                <a16:creationId xmlns:a16="http://schemas.microsoft.com/office/drawing/2014/main" id="{4A23C5BB-BD27-14F6-BDC7-91EDD37CA4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53" r="13971"/>
          <a:stretch/>
        </p:blipFill>
        <p:spPr>
          <a:xfrm>
            <a:off x="3086149" y="1725869"/>
            <a:ext cx="2189411" cy="1517119"/>
          </a:xfrm>
          <a:prstGeom prst="rect">
            <a:avLst/>
          </a:prstGeom>
        </p:spPr>
      </p:pic>
      <p:pic>
        <p:nvPicPr>
          <p:cNvPr id="24" name="Picture 23" descr="A machine with a blue and white object&#10;&#10;Description automatically generated">
            <a:extLst>
              <a:ext uri="{FF2B5EF4-FFF2-40B4-BE49-F238E27FC236}">
                <a16:creationId xmlns:a16="http://schemas.microsoft.com/office/drawing/2014/main" id="{20B2C4F3-E2D7-CB72-CDF1-688E9F83BF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6149" y="3428999"/>
            <a:ext cx="2189411" cy="176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88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7" grpId="0"/>
      <p:bldP spid="18" grpId="0"/>
      <p:bldP spid="25" grpId="0" animBg="1"/>
      <p:bldP spid="26" grpId="0" animBg="1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Professional Experience</a:t>
            </a:r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12</a:t>
            </a:fld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07AB8D1-9778-806E-E789-9349EFE5377D}"/>
              </a:ext>
            </a:extLst>
          </p:cNvPr>
          <p:cNvSpPr txBox="1">
            <a:spLocks/>
          </p:cNvSpPr>
          <p:nvPr/>
        </p:nvSpPr>
        <p:spPr>
          <a:xfrm>
            <a:off x="5593976" y="349624"/>
            <a:ext cx="5836024" cy="60606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023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95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167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4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7739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Experiences:</a:t>
            </a:r>
          </a:p>
          <a:p>
            <a:pPr marL="688086" lvl="1" indent="-28575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3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Internship in  the </a:t>
            </a:r>
            <a:r>
              <a:rPr lang="en-US" sz="13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GreenProject</a:t>
            </a:r>
            <a:r>
              <a:rPr lang="en-US" sz="13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Company</a:t>
            </a:r>
          </a:p>
          <a:p>
            <a:pPr marL="688086" lvl="1" indent="-28575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3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Robotic Research at Minoosa company.</a:t>
            </a:r>
          </a:p>
          <a:p>
            <a:pPr marL="688086" lvl="1" indent="-28575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3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Research Assistant at Applied Control &amp; Robotics Research Laboratory(ACRRL).</a:t>
            </a:r>
          </a:p>
          <a:p>
            <a:pPr marL="688086" lvl="1" indent="-28575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3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Research Assistant at Mechatronics Department at “Arioobarzan” company.</a:t>
            </a:r>
          </a:p>
          <a:p>
            <a:pPr marL="688086" lvl="1" indent="-28575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3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Designer engineer at  “Kasbo Kar Jahan Jadid” company.</a:t>
            </a:r>
          </a:p>
          <a:p>
            <a:pPr marL="688086" lvl="1" indent="-28575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endParaRPr 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Teaching Experiences:</a:t>
            </a:r>
          </a:p>
          <a:p>
            <a:pPr algn="just">
              <a:lnSpc>
                <a:spcPct val="120000"/>
              </a:lnSpc>
            </a:pP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Teacher Assistant:</a:t>
            </a:r>
          </a:p>
          <a:p>
            <a:pPr marL="688086" lvl="1" indent="-28575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Computer Applications in Control (LabVIEW and </a:t>
            </a:r>
            <a:r>
              <a:rPr lang="en-US" sz="1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Matlab</a:t>
            </a:r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Shiraz University. (3 years)</a:t>
            </a:r>
          </a:p>
          <a:p>
            <a:pPr marL="688086" lvl="1" indent="-28575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 Input Multi Output Control, </a:t>
            </a:r>
            <a:r>
              <a:rPr lang="en-US" sz="1400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Shiraz University. (1 </a:t>
            </a:r>
            <a:r>
              <a:rPr lang="en-US" sz="1400" b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simester</a:t>
            </a:r>
            <a:r>
              <a:rPr lang="en-US" sz="1400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688086" lvl="1" indent="-28575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Modern Control, </a:t>
            </a:r>
            <a:r>
              <a:rPr lang="en-US" sz="1400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Shiraz University. (1 </a:t>
            </a:r>
            <a:r>
              <a:rPr lang="en-US" sz="1400" b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simister</a:t>
            </a:r>
            <a:r>
              <a:rPr lang="en-US" sz="1400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688086" lvl="1" indent="-28575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endParaRPr 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endParaRPr lang="en-US" sz="1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9754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40" y="559678"/>
            <a:ext cx="4124566" cy="1438804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PROFESSIONAL SKILLS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37A945B-19E6-4E64-9626-D808F515F392}"/>
              </a:ext>
            </a:extLst>
          </p:cNvPr>
          <p:cNvSpPr txBox="1">
            <a:spLocks/>
          </p:cNvSpPr>
          <p:nvPr/>
        </p:nvSpPr>
        <p:spPr>
          <a:xfrm>
            <a:off x="5011270" y="1056726"/>
            <a:ext cx="7180729" cy="4124874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023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95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167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4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7739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hangingPunct="1"/>
            <a:r>
              <a:rPr lang="en-US" sz="1800" kern="1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Programming Languages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Utopia-Regular"/>
              </a:rPr>
              <a:t>: C, C++, Python, PLC Programming.</a:t>
            </a:r>
            <a:endParaRPr lang="en-US" sz="1800" kern="14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90170" indent="-90170" algn="just" hangingPunct="0"/>
            <a:r>
              <a:rPr lang="en-US" sz="1800" kern="1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Technical Software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Utopia-Regular"/>
              </a:rPr>
              <a:t> MATLAB, LabVIEW, Altium Designer, Proteus.</a:t>
            </a:r>
            <a:endParaRPr lang="en-US" sz="1800" kern="14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 hangingPunct="1"/>
            <a:r>
              <a:rPr lang="en-US" sz="1800" kern="1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Embedded Systems: 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ARM, AVR, PIC, Arduino, Raspberry Pi, </a:t>
            </a:r>
            <a:r>
              <a:rPr lang="en-US" sz="1800" kern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NodeMCU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Utopia-Regular"/>
              </a:rPr>
              <a:t>.</a:t>
            </a:r>
            <a:endParaRPr lang="en-US" sz="1800" kern="14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 hangingPunct="1"/>
            <a:r>
              <a:rPr lang="en-US" sz="1800" kern="1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Robot Simulators:</a:t>
            </a:r>
            <a:r>
              <a:rPr lang="en-US" sz="1800" kern="0" dirty="0">
                <a:solidFill>
                  <a:schemeClr val="tx1"/>
                </a:solidFill>
                <a:effectLst/>
                <a:latin typeface="Utopia-Regular"/>
                <a:ea typeface="Calibri" panose="020F0502020204030204" pitchFamily="34" charset="0"/>
                <a:cs typeface="Utopia-Regular"/>
              </a:rPr>
              <a:t> 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ROS, </a:t>
            </a:r>
            <a:r>
              <a:rPr lang="en-US" sz="1800" kern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KUKA.Sim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</a:t>
            </a:r>
            <a:r>
              <a:rPr lang="en-US" sz="1800" kern="140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</a:rPr>
              <a:t>CoppeliaSim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Utopia-Regular"/>
              </a:rPr>
              <a:t>.</a:t>
            </a:r>
            <a:endParaRPr lang="en-US" sz="1800" kern="14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 hangingPunct="1"/>
            <a:r>
              <a:rPr lang="en-US" sz="1800" kern="1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CAD Tools: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Utopia-Regular"/>
              </a:rPr>
              <a:t> 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SolidWorks, </a:t>
            </a:r>
            <a:r>
              <a:rPr lang="en-US" sz="1800" kern="140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</a:rPr>
              <a:t>Core PTC, Siemens NX, Abaqus, 3D printing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Utopia-Regular"/>
              </a:rPr>
              <a:t>.</a:t>
            </a:r>
            <a:endParaRPr lang="en-US" sz="1800" kern="14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 hangingPunct="1"/>
            <a:r>
              <a:rPr lang="en-US" sz="1800" kern="1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Industrial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Robot: 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KUKA, ABB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Utopia-Regular"/>
              </a:rPr>
              <a:t>.</a:t>
            </a:r>
            <a:endParaRPr lang="en-US" sz="1800" kern="14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 hangingPunct="1"/>
            <a:r>
              <a:rPr lang="en-US" sz="1800" kern="1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Libraries: 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OpenCV, TensorFlow, Keras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Utopia-Regular"/>
              </a:rPr>
              <a:t>.</a:t>
            </a:r>
            <a:endParaRPr lang="en-US" sz="1800" kern="14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 hangingPunct="0"/>
            <a:r>
              <a:rPr lang="en-US" sz="1800" kern="1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1800" kern="1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Operation Systems:</a:t>
            </a:r>
            <a:r>
              <a:rPr lang="en-US" sz="1800" b="1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Garamond" panose="02020404030301010803" pitchFamily="18" charset="0"/>
              </a:rPr>
              <a:t>Windows, Linux.</a:t>
            </a:r>
            <a:endParaRPr lang="en-US" sz="1800" kern="14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90170" indent="-90170" algn="just" hangingPunct="0"/>
            <a:r>
              <a:rPr lang="en-US" sz="1800" kern="1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1800" kern="1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1800" b="1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Public Software:</a:t>
            </a:r>
            <a:r>
              <a:rPr lang="en-US" sz="1800" b="1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Microsoft 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Garamond" panose="02020404030301010803" pitchFamily="18" charset="0"/>
              </a:rPr>
              <a:t>Office, </a:t>
            </a:r>
            <a:r>
              <a:rPr lang="en-US" sz="1800" kern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Garamond" panose="02020404030301010803" pitchFamily="18" charset="0"/>
              </a:rPr>
              <a:t>EdrawMax</a:t>
            </a:r>
            <a:r>
              <a:rPr lang="en-US" sz="1800" kern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Garamond" panose="02020404030301010803" pitchFamily="18" charset="0"/>
              </a:rPr>
              <a:t>, Visio, Latex, Endnote, Mendeley.</a:t>
            </a:r>
            <a:endParaRPr lang="en-US" sz="1800" kern="14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8926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23D12-240B-1FBC-F775-6728B31C3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1857080"/>
            <a:ext cx="10107105" cy="3655090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Thank you for your consideration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8FBC62D-B218-10F2-DD6F-72B157C0A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14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303619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659" y="559678"/>
            <a:ext cx="4255247" cy="2221622"/>
          </a:xfrm>
        </p:spPr>
        <p:txBody>
          <a:bodyPr/>
          <a:lstStyle/>
          <a:p>
            <a:pPr algn="ctr"/>
            <a:r>
              <a:rPr lang="en-US" dirty="0"/>
              <a:t>AWARDS AND PRIZES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37A945B-19E6-4E64-9626-D808F515F392}"/>
              </a:ext>
            </a:extLst>
          </p:cNvPr>
          <p:cNvSpPr txBox="1">
            <a:spLocks/>
          </p:cNvSpPr>
          <p:nvPr/>
        </p:nvSpPr>
        <p:spPr>
          <a:xfrm>
            <a:off x="5065517" y="1180214"/>
            <a:ext cx="7037295" cy="4383741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>
            <a:lvl1pPr marL="0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023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95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167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4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7739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1st Place Gladiators Warrior Robot League,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RoboSkill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Competition under the Supervision of Kerman Technical and Vocational Training Organization, Aug. 2016.</a:t>
            </a:r>
          </a:p>
          <a:p>
            <a:pPr marL="457200" indent="-45720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Third place in 30 kg Warrior Robot League, </a:t>
            </a:r>
            <a:r>
              <a:rPr lang="en-US" sz="4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RoboSkill</a:t>
            </a: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Competition under the super vision of Kerman Technical and Vocational Training Organization, Aug. 2016.</a:t>
            </a:r>
          </a:p>
          <a:p>
            <a:pPr marL="457200" indent="-45720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Diploma of Honor In 15th National Skill Competitions in the field of robotics, Iran Technical and Vocational Training Organization, Karaj, Iran, Aug. 2014.</a:t>
            </a:r>
          </a:p>
          <a:p>
            <a:pPr marL="457200" indent="-45720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First place in National Skill Competitions, the provincial stage in the field of robotics, Iran Technical and Vocational Training Organization, Fars, Iran, Jun. 2014.</a:t>
            </a:r>
          </a:p>
          <a:p>
            <a:pPr marL="457200" indent="-45720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Second place in National Skill Competitions, the provincial stage in the field of robotics, Iran Technical and Vocational Training Organization, Fars, Iran, Jun. 2013.</a:t>
            </a: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75518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EXTRA TRAINING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37A945B-19E6-4E64-9626-D808F515F392}"/>
              </a:ext>
            </a:extLst>
          </p:cNvPr>
          <p:cNvSpPr txBox="1">
            <a:spLocks/>
          </p:cNvSpPr>
          <p:nvPr/>
        </p:nvSpPr>
        <p:spPr>
          <a:xfrm>
            <a:off x="5027007" y="268917"/>
            <a:ext cx="6960998" cy="63486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023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95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167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4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7739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Altium Designer Software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Educational institution in Shiraz, Summer2019.</a:t>
            </a:r>
          </a:p>
          <a:p>
            <a:pPr marL="457200" indent="-45720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AVR microcontrollers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Educational institution in Shiraz, Summer2017.</a:t>
            </a:r>
          </a:p>
          <a:p>
            <a:pPr marL="457200" indent="-45720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Robotic teaching certificate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,NURMS,Feb.2017.</a:t>
            </a:r>
          </a:p>
          <a:p>
            <a:pPr marL="457200" indent="-45720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Designer and analyst of AVR microcontrollers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Iran Technical and Vocational Training Organization, Jun.2017.</a:t>
            </a:r>
          </a:p>
          <a:p>
            <a:pPr marL="457200" indent="-45720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Entrepreneurship with the KAB method, Iran Technical and Vocational Training Organization, Jun.2017.</a:t>
            </a:r>
          </a:p>
          <a:p>
            <a:pPr marL="457200" indent="-45720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Installer of Intelligent Building Management System (BMS),Iran Technical and Vocational Training Organization,Nov.2016.</a:t>
            </a:r>
          </a:p>
          <a:p>
            <a:pPr marL="457200" indent="-45720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Assembly and installation of electrical panels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Iran Technical and </a:t>
            </a:r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VocationalTraining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Organization,Sep.2016.</a:t>
            </a:r>
          </a:p>
          <a:p>
            <a:pPr marL="457200" indent="-45720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ICDL 2, Iran Technical and Vocational Training Organization,Sep.2016.</a:t>
            </a:r>
          </a:p>
          <a:p>
            <a:pPr marL="457200" indent="-45720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Industrial grade 2 electrical power, Iran Technical and Vocational TrainingOrganization,July2016.</a:t>
            </a:r>
          </a:p>
          <a:p>
            <a:pPr marL="457200" indent="-45720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Robotic Programming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Iran Technical and Vocational Training Organization,Oct.2014.</a:t>
            </a:r>
          </a:p>
          <a:p>
            <a:pPr marL="457200" indent="-45720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Basics of Robotic Concept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Iran Technical and Vocational Training Organization, Oct.2014.</a:t>
            </a:r>
          </a:p>
          <a:p>
            <a:pPr marL="457200" indent="-45720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Robotic Hardware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Iran Technical and Vocational Training Organization,Sep.2014.</a:t>
            </a:r>
          </a:p>
          <a:p>
            <a:pPr marL="457200" indent="-457200" algn="just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MATLAB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South Industrial Management Institute(SIMI),Summer2013.</a:t>
            </a:r>
            <a:endParaRPr lang="en-US" sz="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7550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55177-7D6B-02E2-C557-AD3581861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318" y="909302"/>
            <a:ext cx="3833906" cy="807209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/>
              <a:t>EDUCATION</a:t>
            </a:r>
            <a:br>
              <a:rPr lang="en-US" sz="4400" dirty="0"/>
            </a:br>
            <a:r>
              <a:rPr lang="en-US" sz="4400" dirty="0"/>
              <a:t>My background</a:t>
            </a:r>
            <a:r>
              <a:rPr lang="en-US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C74142-392D-F377-B0A1-99635C115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2</a:t>
            </a:fld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37B13F6-440B-E197-4963-B2F661A4CA9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593976" y="349624"/>
            <a:ext cx="5836024" cy="6060603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20000"/>
              </a:lnSpc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</a:pPr>
            <a:r>
              <a:rPr lang="en-US" sz="1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Master</a:t>
            </a:r>
            <a:r>
              <a:rPr lang="en-US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Science in </a:t>
            </a:r>
            <a:r>
              <a:rPr lang="en-US" sz="1900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 Engineering</a:t>
            </a:r>
            <a:r>
              <a:rPr lang="en-US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 algn="just">
              <a:lnSpc>
                <a:spcPct val="120000"/>
              </a:lnSpc>
            </a:pPr>
            <a:r>
              <a:rPr lang="en-US" sz="17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Modelling and control of non-holonomic mobile robots using the quasi-LPV method.</a:t>
            </a:r>
          </a:p>
          <a:p>
            <a:pPr marL="573786" lvl="1" indent="-171450" algn="just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LPV and quasi-LPV Techniques</a:t>
            </a:r>
          </a:p>
          <a:p>
            <a:pPr marL="573786" lvl="1" indent="-171450" algn="just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LMI Techniques for Solve LPV Equation</a:t>
            </a:r>
          </a:p>
          <a:p>
            <a:pPr marL="573786" lvl="1" indent="-171450" algn="just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Modeling and remodeling</a:t>
            </a:r>
          </a:p>
          <a:p>
            <a:pPr marL="573786" lvl="1" indent="-171450" algn="just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</a:pPr>
            <a:r>
              <a:rPr lang="en-US" sz="1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Bachelor</a:t>
            </a:r>
            <a:r>
              <a:rPr lang="en-US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Science in Electrical Engineering, with a </a:t>
            </a:r>
            <a:r>
              <a:rPr lang="en-US" sz="1900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specialty in Control</a:t>
            </a:r>
            <a:r>
              <a:rPr lang="en-US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 algn="just">
              <a:lnSpc>
                <a:spcPct val="120000"/>
              </a:lnSpc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and implementation of sound compass for trajectory control of mobile robot.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Diploma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algn="just">
              <a:lnSpc>
                <a:spcPct val="120000"/>
              </a:lnSpc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Diploma in Industrial Electricity Discipline.</a:t>
            </a:r>
          </a:p>
          <a:p>
            <a:pPr lvl="1" algn="just">
              <a:lnSpc>
                <a:spcPct val="120000"/>
              </a:lnSpc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Diploma in Mathematics and Physics Discipline.</a:t>
            </a:r>
          </a:p>
          <a:p>
            <a:pPr algn="just">
              <a:lnSpc>
                <a:spcPct val="120000"/>
              </a:lnSpc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5045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0681" y="559677"/>
            <a:ext cx="4939553" cy="2344887"/>
          </a:xfrm>
        </p:spPr>
        <p:txBody>
          <a:bodyPr/>
          <a:lstStyle/>
          <a:p>
            <a:pPr algn="ctr"/>
            <a:r>
              <a:rPr lang="en-US" dirty="0"/>
              <a:t>Research Interest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37A945B-19E6-4E64-9626-D808F515F392}"/>
              </a:ext>
            </a:extLst>
          </p:cNvPr>
          <p:cNvSpPr txBox="1">
            <a:spLocks/>
          </p:cNvSpPr>
          <p:nvPr/>
        </p:nvSpPr>
        <p:spPr>
          <a:xfrm>
            <a:off x="5154705" y="589429"/>
            <a:ext cx="7037295" cy="43837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023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95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167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4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7739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algn="l">
              <a:lnSpc>
                <a:spcPct val="120000"/>
              </a:lnSpc>
            </a:pPr>
            <a:endParaRPr lang="en-US" sz="14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ct val="120000"/>
              </a:lnSpc>
            </a:pPr>
            <a:endParaRPr lang="en-US" sz="14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ct val="120000"/>
              </a:lnSpc>
            </a:pPr>
            <a:endParaRPr lang="en-US" sz="14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7CDF556-CF9A-6250-8076-44348F9FBA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2779312"/>
              </p:ext>
            </p:extLst>
          </p:nvPr>
        </p:nvGraphicFramePr>
        <p:xfrm>
          <a:off x="5040359" y="427846"/>
          <a:ext cx="6947646" cy="49534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20287">
                  <a:extLst>
                    <a:ext uri="{9D8B030D-6E8A-4147-A177-3AD203B41FA5}">
                      <a16:colId xmlns:a16="http://schemas.microsoft.com/office/drawing/2014/main" val="502386693"/>
                    </a:ext>
                  </a:extLst>
                </a:gridCol>
                <a:gridCol w="4727359">
                  <a:extLst>
                    <a:ext uri="{9D8B030D-6E8A-4147-A177-3AD203B41FA5}">
                      <a16:colId xmlns:a16="http://schemas.microsoft.com/office/drawing/2014/main" val="146952309"/>
                    </a:ext>
                  </a:extLst>
                </a:gridCol>
              </a:tblGrid>
              <a:tr h="1469759">
                <a:tc>
                  <a:txBody>
                    <a:bodyPr/>
                    <a:lstStyle/>
                    <a:p>
                      <a:pPr hangingPunct="0"/>
                      <a:r>
                        <a:rPr lang="en-US" sz="2000" kern="0" dirty="0">
                          <a:effectLst/>
                        </a:rPr>
                        <a:t>Control Theory</a:t>
                      </a:r>
                      <a:endParaRPr lang="en-US" sz="1600" kern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rtl="0" hangingPunct="0">
                        <a:buFont typeface="Wingdings" panose="05000000000000000000" pitchFamily="2" charset="2"/>
                        <a:buChar char=""/>
                      </a:pPr>
                      <a:r>
                        <a:rPr lang="en-US" sz="2000" b="0" kern="0" dirty="0">
                          <a:solidFill>
                            <a:srgbClr val="002060"/>
                          </a:solidFill>
                          <a:effectLst/>
                        </a:rPr>
                        <a:t>Control of Linear Parameter Varying (LPV) systems</a:t>
                      </a:r>
                      <a:endParaRPr lang="en-US" sz="1600" b="0" kern="1400" dirty="0">
                        <a:solidFill>
                          <a:srgbClr val="002060"/>
                        </a:solidFill>
                        <a:effectLst/>
                      </a:endParaRPr>
                    </a:p>
                    <a:p>
                      <a:pPr marL="342900" lvl="0" indent="-342900" hangingPunct="0">
                        <a:buFont typeface="Wingdings" panose="05000000000000000000" pitchFamily="2" charset="2"/>
                        <a:buChar char=""/>
                      </a:pPr>
                      <a:r>
                        <a:rPr lang="en-US" sz="2000" b="0" kern="0" dirty="0">
                          <a:solidFill>
                            <a:srgbClr val="002060"/>
                          </a:solidFill>
                          <a:effectLst/>
                        </a:rPr>
                        <a:t>Robust control</a:t>
                      </a:r>
                      <a:endParaRPr lang="en-US" sz="1600" b="0" kern="1400" dirty="0">
                        <a:solidFill>
                          <a:srgbClr val="002060"/>
                        </a:solidFill>
                        <a:effectLst/>
                      </a:endParaRPr>
                    </a:p>
                    <a:p>
                      <a:pPr marL="342900" lvl="0" indent="-342900" hangingPunct="0">
                        <a:buFont typeface="Wingdings" panose="05000000000000000000" pitchFamily="2" charset="2"/>
                        <a:buChar char=""/>
                      </a:pPr>
                      <a:r>
                        <a:rPr lang="en-US" sz="2000" b="0" kern="0" dirty="0">
                          <a:solidFill>
                            <a:srgbClr val="002060"/>
                          </a:solidFill>
                          <a:effectLst/>
                        </a:rPr>
                        <a:t>Controller Allocation</a:t>
                      </a:r>
                      <a:endParaRPr lang="en-US" sz="1600" b="0" kern="1400" dirty="0">
                        <a:solidFill>
                          <a:srgbClr val="002060"/>
                        </a:solidFill>
                        <a:effectLst/>
                      </a:endParaRPr>
                    </a:p>
                    <a:p>
                      <a:pPr marL="342900" lvl="0" indent="-342900" hangingPunct="0">
                        <a:buFont typeface="Wingdings" panose="05000000000000000000" pitchFamily="2" charset="2"/>
                        <a:buChar char=""/>
                      </a:pPr>
                      <a:r>
                        <a:rPr lang="en-US" sz="2000" b="0" kern="0" dirty="0">
                          <a:solidFill>
                            <a:srgbClr val="002060"/>
                          </a:solidFill>
                          <a:effectLst/>
                        </a:rPr>
                        <a:t>Nonlinear Control, Lyapunov Theory</a:t>
                      </a:r>
                      <a:endParaRPr lang="en-US" sz="1600" b="0" kern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CFDF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0764688"/>
                  </a:ext>
                </a:extLst>
              </a:tr>
              <a:tr h="1714718">
                <a:tc>
                  <a:txBody>
                    <a:bodyPr/>
                    <a:lstStyle/>
                    <a:p>
                      <a:pPr hangingPunct="0"/>
                      <a:r>
                        <a:rPr lang="en-US" sz="2000" kern="0">
                          <a:effectLst/>
                        </a:rPr>
                        <a:t>Robotic &amp; Mechatronic</a:t>
                      </a:r>
                      <a:endParaRPr lang="en-US" sz="1600" kern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rtl="0" hangingPunct="0">
                        <a:buFont typeface="Wingdings" panose="05000000000000000000" pitchFamily="2" charset="2"/>
                        <a:buChar char=""/>
                      </a:pPr>
                      <a:r>
                        <a:rPr lang="en-US" sz="2000" b="0" kern="0" dirty="0">
                          <a:solidFill>
                            <a:srgbClr val="002060"/>
                          </a:solidFill>
                          <a:effectLst/>
                        </a:rPr>
                        <a:t>Complex Mechatronic Devices</a:t>
                      </a:r>
                      <a:endParaRPr lang="en-US" sz="1600" b="0" kern="1400" dirty="0">
                        <a:solidFill>
                          <a:srgbClr val="002060"/>
                        </a:solidFill>
                        <a:effectLst/>
                      </a:endParaRPr>
                    </a:p>
                    <a:p>
                      <a:pPr marL="342900" lvl="0" indent="-342900" hangingPunct="0">
                        <a:buFont typeface="Wingdings" panose="05000000000000000000" pitchFamily="2" charset="2"/>
                        <a:buChar char=""/>
                      </a:pPr>
                      <a:r>
                        <a:rPr lang="en-US" sz="2000" b="0" kern="0" dirty="0">
                          <a:solidFill>
                            <a:srgbClr val="002060"/>
                          </a:solidFill>
                          <a:effectLst/>
                        </a:rPr>
                        <a:t>Rehabilitation Robot and Devices</a:t>
                      </a:r>
                      <a:endParaRPr lang="en-US" sz="1600" b="0" kern="1400" dirty="0">
                        <a:solidFill>
                          <a:srgbClr val="002060"/>
                        </a:solidFill>
                        <a:effectLst/>
                      </a:endParaRPr>
                    </a:p>
                    <a:p>
                      <a:pPr marL="342900" lvl="0" indent="-342900" hangingPunct="0">
                        <a:buFont typeface="Wingdings" panose="05000000000000000000" pitchFamily="2" charset="2"/>
                        <a:buChar char=""/>
                      </a:pPr>
                      <a:r>
                        <a:rPr lang="en-US" sz="2000" b="0" kern="0" dirty="0">
                          <a:solidFill>
                            <a:srgbClr val="002060"/>
                          </a:solidFill>
                          <a:effectLst/>
                        </a:rPr>
                        <a:t>Path Planning and Motion Planning</a:t>
                      </a:r>
                      <a:endParaRPr lang="en-US" sz="1600" b="0" kern="1400" dirty="0">
                        <a:solidFill>
                          <a:srgbClr val="002060"/>
                        </a:solidFill>
                        <a:effectLst/>
                      </a:endParaRPr>
                    </a:p>
                    <a:p>
                      <a:pPr marL="342900" lvl="0" indent="-342900" hangingPunct="0">
                        <a:buFont typeface="Wingdings" panose="05000000000000000000" pitchFamily="2" charset="2"/>
                        <a:buChar char=""/>
                      </a:pPr>
                      <a:r>
                        <a:rPr lang="en-US" sz="2000" b="0" kern="0" dirty="0">
                          <a:solidFill>
                            <a:srgbClr val="002060"/>
                          </a:solidFill>
                          <a:effectLst/>
                        </a:rPr>
                        <a:t>Autonomous Systems </a:t>
                      </a:r>
                      <a:r>
                        <a:rPr lang="en-US" sz="2000" b="0" kern="0">
                          <a:solidFill>
                            <a:srgbClr val="002060"/>
                          </a:solidFill>
                          <a:effectLst/>
                        </a:rPr>
                        <a:t>and Vehicles</a:t>
                      </a:r>
                    </a:p>
                  </a:txBody>
                  <a:tcPr marL="68580" marR="68580" marT="0" marB="0" anchor="ctr">
                    <a:solidFill>
                      <a:srgbClr val="CFDF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9706384"/>
                  </a:ext>
                </a:extLst>
              </a:tr>
              <a:tr h="1714718">
                <a:tc>
                  <a:txBody>
                    <a:bodyPr/>
                    <a:lstStyle/>
                    <a:p>
                      <a:pPr hangingPunct="0"/>
                      <a:r>
                        <a:rPr lang="en-US" sz="1100" b="1" kern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ahoma" panose="020B0604030504040204" pitchFamily="34" charset="0"/>
                        </a:rPr>
                        <a:t>Data science &amp; Artificial Intelligent</a:t>
                      </a:r>
                      <a:endParaRPr lang="en-US" sz="1000" kern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rtl="0" hangingPunct="0">
                        <a:buFont typeface="Wingdings" panose="05000000000000000000" pitchFamily="2" charset="2"/>
                        <a:buChar char=""/>
                      </a:pPr>
                      <a:r>
                        <a:rPr lang="en-US" sz="1100" kern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ahoma" panose="020B0604030504040204" pitchFamily="34" charset="0"/>
                        </a:rPr>
                        <a:t>Machine Learning, Neural Network Application</a:t>
                      </a:r>
                      <a:endParaRPr lang="en-US" sz="1000" kern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hangingPunct="0">
                        <a:buFont typeface="Wingdings" panose="05000000000000000000" pitchFamily="2" charset="2"/>
                        <a:buChar char=""/>
                      </a:pPr>
                      <a:r>
                        <a:rPr lang="en-US" sz="1100" kern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ahoma" panose="020B0604030504040204" pitchFamily="34" charset="0"/>
                        </a:rPr>
                        <a:t>Data Analysis &amp; Data Mining</a:t>
                      </a:r>
                      <a:endParaRPr lang="en-US" sz="1000" kern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CFDF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30693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900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0681" y="559677"/>
            <a:ext cx="4939553" cy="2344887"/>
          </a:xfrm>
        </p:spPr>
        <p:txBody>
          <a:bodyPr/>
          <a:lstStyle/>
          <a:p>
            <a:pPr algn="ctr"/>
            <a:r>
              <a:rPr lang="en-US" dirty="0"/>
              <a:t>Research Interest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37A945B-19E6-4E64-9626-D808F515F392}"/>
              </a:ext>
            </a:extLst>
          </p:cNvPr>
          <p:cNvSpPr txBox="1">
            <a:spLocks/>
          </p:cNvSpPr>
          <p:nvPr/>
        </p:nvSpPr>
        <p:spPr>
          <a:xfrm>
            <a:off x="5154705" y="589429"/>
            <a:ext cx="7037295" cy="43837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023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95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167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4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773936" indent="0" algn="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algn="l">
              <a:lnSpc>
                <a:spcPct val="120000"/>
              </a:lnSpc>
            </a:pPr>
            <a:endParaRPr lang="en-US" sz="14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ct val="120000"/>
              </a:lnSpc>
            </a:pPr>
            <a:endParaRPr lang="en-US" sz="14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ct val="120000"/>
              </a:lnSpc>
            </a:pPr>
            <a:endParaRPr lang="en-US" sz="14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7CDF556-CF9A-6250-8076-44348F9FBA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7193377"/>
              </p:ext>
            </p:extLst>
          </p:nvPr>
        </p:nvGraphicFramePr>
        <p:xfrm>
          <a:off x="5040359" y="427846"/>
          <a:ext cx="6947646" cy="49534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20287">
                  <a:extLst>
                    <a:ext uri="{9D8B030D-6E8A-4147-A177-3AD203B41FA5}">
                      <a16:colId xmlns:a16="http://schemas.microsoft.com/office/drawing/2014/main" val="502386693"/>
                    </a:ext>
                  </a:extLst>
                </a:gridCol>
                <a:gridCol w="4727359">
                  <a:extLst>
                    <a:ext uri="{9D8B030D-6E8A-4147-A177-3AD203B41FA5}">
                      <a16:colId xmlns:a16="http://schemas.microsoft.com/office/drawing/2014/main" val="146952309"/>
                    </a:ext>
                  </a:extLst>
                </a:gridCol>
              </a:tblGrid>
              <a:tr h="1469759">
                <a:tc>
                  <a:txBody>
                    <a:bodyPr/>
                    <a:lstStyle/>
                    <a:p>
                      <a:pPr hangingPunct="0"/>
                      <a:r>
                        <a:rPr lang="en-US" sz="2000" kern="0" dirty="0">
                          <a:effectLst/>
                        </a:rPr>
                        <a:t>Control Theory</a:t>
                      </a:r>
                      <a:endParaRPr lang="en-US" sz="1600" kern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rtl="0" hangingPunct="0">
                        <a:buFont typeface="Wingdings" panose="05000000000000000000" pitchFamily="2" charset="2"/>
                        <a:buChar char=""/>
                      </a:pPr>
                      <a:r>
                        <a:rPr lang="en-US" sz="2000" b="1" kern="0" dirty="0">
                          <a:solidFill>
                            <a:srgbClr val="FF0000"/>
                          </a:solidFill>
                          <a:effectLst/>
                        </a:rPr>
                        <a:t>Control of Linear Parameter Varying (LPV) systems</a:t>
                      </a:r>
                      <a:endParaRPr lang="en-US" sz="1600" b="1" kern="1400" dirty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342900" lvl="0" indent="-342900" hangingPunct="0">
                        <a:buFont typeface="Wingdings" panose="05000000000000000000" pitchFamily="2" charset="2"/>
                        <a:buChar char=""/>
                      </a:pPr>
                      <a:r>
                        <a:rPr lang="en-US" sz="2000" b="1" kern="0" dirty="0">
                          <a:solidFill>
                            <a:srgbClr val="FF0000"/>
                          </a:solidFill>
                          <a:effectLst/>
                        </a:rPr>
                        <a:t>Robust control</a:t>
                      </a:r>
                      <a:endParaRPr lang="en-US" sz="1600" b="1" kern="1400" dirty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342900" lvl="0" indent="-342900" hangingPunct="0">
                        <a:buFont typeface="Wingdings" panose="05000000000000000000" pitchFamily="2" charset="2"/>
                        <a:buChar char=""/>
                      </a:pPr>
                      <a:r>
                        <a:rPr lang="en-US" sz="2000" b="0" kern="0" dirty="0">
                          <a:solidFill>
                            <a:srgbClr val="002060"/>
                          </a:solidFill>
                          <a:effectLst/>
                        </a:rPr>
                        <a:t>Controller Allocation</a:t>
                      </a:r>
                      <a:endParaRPr lang="en-US" sz="1600" b="0" kern="1400" dirty="0">
                        <a:solidFill>
                          <a:srgbClr val="002060"/>
                        </a:solidFill>
                        <a:effectLst/>
                      </a:endParaRPr>
                    </a:p>
                    <a:p>
                      <a:pPr marL="342900" lvl="0" indent="-342900" hangingPunct="0">
                        <a:buFont typeface="Wingdings" panose="05000000000000000000" pitchFamily="2" charset="2"/>
                        <a:buChar char=""/>
                      </a:pPr>
                      <a:r>
                        <a:rPr lang="en-US" sz="2000" b="0" kern="0" dirty="0">
                          <a:solidFill>
                            <a:srgbClr val="002060"/>
                          </a:solidFill>
                          <a:effectLst/>
                        </a:rPr>
                        <a:t>Nonlinear Control, Lyapunov Theory</a:t>
                      </a:r>
                      <a:endParaRPr lang="en-US" sz="1600" b="0" kern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CFDF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0764688"/>
                  </a:ext>
                </a:extLst>
              </a:tr>
              <a:tr h="1714718">
                <a:tc>
                  <a:txBody>
                    <a:bodyPr/>
                    <a:lstStyle/>
                    <a:p>
                      <a:pPr hangingPunct="0"/>
                      <a:r>
                        <a:rPr lang="en-US" sz="2000" kern="0">
                          <a:effectLst/>
                        </a:rPr>
                        <a:t>Robotic &amp; Mechatronic</a:t>
                      </a:r>
                      <a:endParaRPr lang="en-US" sz="1600" kern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rtl="0" hangingPunct="0">
                        <a:buFont typeface="Wingdings" panose="05000000000000000000" pitchFamily="2" charset="2"/>
                        <a:buChar char=""/>
                      </a:pPr>
                      <a:r>
                        <a:rPr lang="en-US" sz="2000" b="1" kern="0" dirty="0">
                          <a:solidFill>
                            <a:srgbClr val="FF0000"/>
                          </a:solidFill>
                          <a:effectLst/>
                        </a:rPr>
                        <a:t>Complex Mechatronic Devices</a:t>
                      </a:r>
                      <a:endParaRPr lang="en-US" sz="1600" b="1" kern="1400" dirty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342900" lvl="0" indent="-342900" hangingPunct="0">
                        <a:buFont typeface="Wingdings" panose="05000000000000000000" pitchFamily="2" charset="2"/>
                        <a:buChar char=""/>
                      </a:pPr>
                      <a:r>
                        <a:rPr lang="en-US" sz="2000" b="0" kern="0" dirty="0">
                          <a:solidFill>
                            <a:srgbClr val="002060"/>
                          </a:solidFill>
                          <a:effectLst/>
                        </a:rPr>
                        <a:t>Rehabilitation Robot and Devices</a:t>
                      </a:r>
                      <a:endParaRPr lang="en-US" sz="1600" b="0" kern="1400" dirty="0">
                        <a:solidFill>
                          <a:srgbClr val="002060"/>
                        </a:solidFill>
                        <a:effectLst/>
                      </a:endParaRPr>
                    </a:p>
                    <a:p>
                      <a:pPr marL="342900" lvl="0" indent="-342900" hangingPunct="0">
                        <a:buFont typeface="Wingdings" panose="05000000000000000000" pitchFamily="2" charset="2"/>
                        <a:buChar char=""/>
                      </a:pPr>
                      <a:r>
                        <a:rPr lang="en-US" sz="2000" b="1" kern="0" dirty="0">
                          <a:solidFill>
                            <a:srgbClr val="FF0000"/>
                          </a:solidFill>
                          <a:effectLst/>
                        </a:rPr>
                        <a:t>Path Planning and Motion Planning</a:t>
                      </a:r>
                      <a:endParaRPr lang="en-US" sz="1600" b="1" kern="1400" dirty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342900" lvl="0" indent="-342900" hangingPunct="0">
                        <a:buFont typeface="Wingdings" panose="05000000000000000000" pitchFamily="2" charset="2"/>
                        <a:buChar char=""/>
                      </a:pPr>
                      <a:r>
                        <a:rPr lang="en-US" sz="2000" b="0" kern="0" dirty="0">
                          <a:solidFill>
                            <a:srgbClr val="002060"/>
                          </a:solidFill>
                          <a:effectLst/>
                        </a:rPr>
                        <a:t>Autonomous Systems </a:t>
                      </a:r>
                      <a:r>
                        <a:rPr lang="en-US" sz="2000" b="0" kern="0">
                          <a:solidFill>
                            <a:srgbClr val="002060"/>
                          </a:solidFill>
                          <a:effectLst/>
                        </a:rPr>
                        <a:t>and Vehicles</a:t>
                      </a:r>
                    </a:p>
                  </a:txBody>
                  <a:tcPr marL="68580" marR="68580" marT="0" marB="0" anchor="ctr">
                    <a:solidFill>
                      <a:srgbClr val="CFDF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9706384"/>
                  </a:ext>
                </a:extLst>
              </a:tr>
              <a:tr h="1714718">
                <a:tc>
                  <a:txBody>
                    <a:bodyPr/>
                    <a:lstStyle/>
                    <a:p>
                      <a:pPr hangingPunct="0"/>
                      <a:r>
                        <a:rPr lang="en-US" sz="1100" b="1" kern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ahoma" panose="020B0604030504040204" pitchFamily="34" charset="0"/>
                        </a:rPr>
                        <a:t>Data science &amp; Artificial Intelligent</a:t>
                      </a:r>
                      <a:endParaRPr lang="en-US" sz="1000" kern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rtl="0" hangingPunct="0">
                        <a:buFont typeface="Wingdings" panose="05000000000000000000" pitchFamily="2" charset="2"/>
                        <a:buChar char=""/>
                      </a:pPr>
                      <a:r>
                        <a:rPr lang="en-US" sz="1100" kern="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ahoma" panose="020B0604030504040204" pitchFamily="34" charset="0"/>
                        </a:rPr>
                        <a:t>Machine Learning, </a:t>
                      </a:r>
                      <a:r>
                        <a:rPr lang="en-US" sz="1100" kern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ahoma" panose="020B0604030504040204" pitchFamily="34" charset="0"/>
                        </a:rPr>
                        <a:t>Neural Network Application</a:t>
                      </a:r>
                      <a:endParaRPr lang="en-US" sz="1000" kern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hangingPunct="0">
                        <a:buFont typeface="Wingdings" panose="05000000000000000000" pitchFamily="2" charset="2"/>
                        <a:buChar char=""/>
                      </a:pPr>
                      <a:r>
                        <a:rPr lang="en-US" sz="1100" kern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ahoma" panose="020B0604030504040204" pitchFamily="34" charset="0"/>
                        </a:rPr>
                        <a:t>Data Analysis &amp; Data Mining</a:t>
                      </a:r>
                      <a:endParaRPr lang="en-US" sz="1000" kern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CFDF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30693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9495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55177-7D6B-02E2-C557-AD3581861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318" y="559678"/>
            <a:ext cx="3833906" cy="807209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PUBLICATIONS</a:t>
            </a:r>
            <a:r>
              <a:rPr lang="en-US" sz="4000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C74142-392D-F377-B0A1-99635C115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5</a:t>
            </a:fld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37B13F6-440B-E197-4963-B2F661A4CA9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593976" y="349625"/>
            <a:ext cx="5836024" cy="1936376"/>
          </a:xfrm>
        </p:spPr>
        <p:txBody>
          <a:bodyPr>
            <a:normAutofit/>
          </a:bodyPr>
          <a:lstStyle/>
          <a:p>
            <a:pPr algn="just">
              <a:lnSpc>
                <a:spcPct val="120000"/>
              </a:lnSpc>
            </a:pPr>
            <a:endPara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1-</a:t>
            </a:r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Sabouri, Mohammad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Sara </a:t>
            </a:r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Siamak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Maryam </a:t>
            </a:r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Dehghani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Mohsen Mohammadi, Mohammad Hasan Asemani, Mohammad Reza </a:t>
            </a:r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Hesamzadeh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Vedran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Peric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" </a:t>
            </a:r>
            <a:r>
              <a:rPr lang="en-US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Increasing the resiliency of power systems in presence of GPS spoofing attacks: A data‐driven deep‐learning algorithm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." IET Generation, Transmission &amp; Distribution (2023).</a:t>
            </a:r>
          </a:p>
          <a:p>
            <a:pPr algn="just">
              <a:lnSpc>
                <a:spcPct val="120000"/>
              </a:lnSpc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 picture containing text, indoor, computer, electronics&#10;&#10;Description automatically generated">
            <a:extLst>
              <a:ext uri="{FF2B5EF4-FFF2-40B4-BE49-F238E27FC236}">
                <a16:creationId xmlns:a16="http://schemas.microsoft.com/office/drawing/2014/main" id="{8E8AA189-9DF2-04C1-79DA-9E584CD2FE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3" t="2621" r="1031" b="1517"/>
          <a:stretch/>
        </p:blipFill>
        <p:spPr>
          <a:xfrm>
            <a:off x="8875059" y="2202253"/>
            <a:ext cx="3112946" cy="18080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250ACA-1BC0-E109-B37F-7DF924056E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6071" y="2286001"/>
            <a:ext cx="3279249" cy="16405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EC6EB2-60C3-07E1-ADF6-0C457C22D0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010289"/>
            <a:ext cx="4754096" cy="275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287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55177-7D6B-02E2-C557-AD3581861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318" y="559678"/>
            <a:ext cx="3833906" cy="807209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PUBLICATIONS</a:t>
            </a:r>
            <a:r>
              <a:rPr lang="en-US" sz="4000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C74142-392D-F377-B0A1-99635C115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6</a:t>
            </a:fld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37B13F6-440B-E197-4963-B2F661A4CA9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593976" y="349624"/>
            <a:ext cx="5836024" cy="5889811"/>
          </a:xfrm>
        </p:spPr>
        <p:txBody>
          <a:bodyPr>
            <a:norm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1-</a:t>
            </a:r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Sabouri, Mohammad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Mohammad Hassan Asemani. </a:t>
            </a:r>
            <a:r>
              <a:rPr lang="en-US" sz="1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"LPV Controller Design for Trajectory Tracking of Non-holonomic Wheeled Mobile Robots in the Presence of Slip."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202129th Iranian Conference on Electrical Engineering (ICEE).IEEE.(2021,October).</a:t>
            </a:r>
          </a:p>
          <a:p>
            <a:pPr algn="just">
              <a:lnSpc>
                <a:spcPct val="120000"/>
              </a:lnSpc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A close-up of several colorful squares&#10;&#10;Description automatically generated">
            <a:extLst>
              <a:ext uri="{FF2B5EF4-FFF2-40B4-BE49-F238E27FC236}">
                <a16:creationId xmlns:a16="http://schemas.microsoft.com/office/drawing/2014/main" id="{BA1B8A05-E25F-C2C8-4FAC-B9F3B872E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5067" y="2122949"/>
            <a:ext cx="5126972" cy="2343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486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55177-7D6B-02E2-C557-AD3581861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318" y="559678"/>
            <a:ext cx="3833906" cy="807209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PUBLICATIONS</a:t>
            </a:r>
            <a:r>
              <a:rPr lang="en-US" sz="4000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C74142-392D-F377-B0A1-99635C115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7</a:t>
            </a:fld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37B13F6-440B-E197-4963-B2F661A4CA9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89176" y="120599"/>
            <a:ext cx="5836024" cy="1685365"/>
          </a:xfrm>
        </p:spPr>
        <p:txBody>
          <a:bodyPr>
            <a:normAutofit/>
          </a:bodyPr>
          <a:lstStyle/>
          <a:p>
            <a:pPr algn="just">
              <a:lnSpc>
                <a:spcPct val="120000"/>
              </a:lnSpc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2-Shayan, </a:t>
            </a:r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Z.,</a:t>
            </a:r>
            <a:r>
              <a:rPr lang="en-US" sz="1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Sabouri</a:t>
            </a:r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M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., Shayan, M., Asemani, M. H., </a:t>
            </a:r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Sarmoori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A. B., &amp; </a:t>
            </a:r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Zare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M.,</a:t>
            </a:r>
            <a:r>
              <a:rPr lang="en-US" sz="14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“Pressure</a:t>
            </a:r>
            <a:r>
              <a:rPr lang="en-US" sz="1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Control of Cellular Electromechanical Medical Mattress For BedsorePrevention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,”7th International Conference on Control, Instrumentation and Automation (ICCIA),IEEE. (2021, February).</a:t>
            </a:r>
          </a:p>
          <a:p>
            <a:pPr algn="just">
              <a:lnSpc>
                <a:spcPct val="120000"/>
              </a:lnSpc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green circuit board with blue and black components&#10;&#10;Description automatically generated">
            <a:extLst>
              <a:ext uri="{FF2B5EF4-FFF2-40B4-BE49-F238E27FC236}">
                <a16:creationId xmlns:a16="http://schemas.microsoft.com/office/drawing/2014/main" id="{D342FFC9-CEA0-C5CB-AFAE-779765801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8748059" y="1612289"/>
            <a:ext cx="2287063" cy="3056965"/>
          </a:xfrm>
          <a:prstGeom prst="rect">
            <a:avLst/>
          </a:prstGeom>
        </p:spPr>
      </p:pic>
      <p:pic>
        <p:nvPicPr>
          <p:cNvPr id="7" name="Picture 6" descr="A collage of several different objects&#10;&#10;Description automatically generated with medium confidence">
            <a:extLst>
              <a:ext uri="{FF2B5EF4-FFF2-40B4-BE49-F238E27FC236}">
                <a16:creationId xmlns:a16="http://schemas.microsoft.com/office/drawing/2014/main" id="{FB8D858E-6A32-01EF-DA71-337FBA158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4231" y="4475580"/>
            <a:ext cx="2333738" cy="2287063"/>
          </a:xfrm>
          <a:prstGeom prst="rect">
            <a:avLst/>
          </a:prstGeom>
        </p:spPr>
      </p:pic>
      <p:pic>
        <p:nvPicPr>
          <p:cNvPr id="10" name="Picture 9" descr="A metal shelf with several small objects&#10;&#10;Description automatically generated with medium confidence">
            <a:extLst>
              <a:ext uri="{FF2B5EF4-FFF2-40B4-BE49-F238E27FC236}">
                <a16:creationId xmlns:a16="http://schemas.microsoft.com/office/drawing/2014/main" id="{BD833E2D-F892-9A9F-CC8F-B23F66C731A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161" b="13856"/>
          <a:stretch/>
        </p:blipFill>
        <p:spPr>
          <a:xfrm>
            <a:off x="5638800" y="1837117"/>
            <a:ext cx="1900518" cy="32149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C0A4ADB-55C8-025D-C217-D3E8C186E4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0015" y="5289824"/>
            <a:ext cx="4448175" cy="143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284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55177-7D6B-02E2-C557-AD3581861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318" y="559678"/>
            <a:ext cx="3833906" cy="807209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PUBLICATIONS</a:t>
            </a:r>
            <a:r>
              <a:rPr lang="en-US" sz="4000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C74142-392D-F377-B0A1-99635C115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8</a:t>
            </a:fld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37B13F6-440B-E197-4963-B2F661A4CA9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593976" y="349625"/>
            <a:ext cx="5836024" cy="1577788"/>
          </a:xfrm>
        </p:spPr>
        <p:txBody>
          <a:bodyPr>
            <a:norm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3-Firouzimagham, D., </a:t>
            </a:r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Aminaie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P., Shayan, </a:t>
            </a:r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Z.,</a:t>
            </a:r>
            <a:r>
              <a:rPr lang="en-US" sz="1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Sabouri</a:t>
            </a:r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M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., &amp; Asemani, M. H., “</a:t>
            </a:r>
            <a:r>
              <a:rPr lang="en-US" sz="1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Online Transformer Oil Analysis Based on Spectroscopy Technique and Machine Learning Classifier: Experimental Setup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,”15th International Conference on Protection and Automation of Power Systems (IPAPS). IEEE. 2020.</a:t>
            </a:r>
          </a:p>
          <a:p>
            <a:pPr algn="just">
              <a:lnSpc>
                <a:spcPct val="120000"/>
              </a:lnSpc>
            </a:pP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</a:pPr>
            <a:endPara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table with a computer and several small bottles of liquid&#10;&#10;Description automatically generated">
            <a:extLst>
              <a:ext uri="{FF2B5EF4-FFF2-40B4-BE49-F238E27FC236}">
                <a16:creationId xmlns:a16="http://schemas.microsoft.com/office/drawing/2014/main" id="{FDE88871-3AF1-026A-52EC-7E9E04C22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9699" y="1766047"/>
            <a:ext cx="3478306" cy="2608730"/>
          </a:xfrm>
          <a:prstGeom prst="rect">
            <a:avLst/>
          </a:prstGeom>
        </p:spPr>
      </p:pic>
      <p:pic>
        <p:nvPicPr>
          <p:cNvPr id="7" name="Picture 6" descr="A computer with a screen on&#10;&#10;Description automatically generated">
            <a:extLst>
              <a:ext uri="{FF2B5EF4-FFF2-40B4-BE49-F238E27FC236}">
                <a16:creationId xmlns:a16="http://schemas.microsoft.com/office/drawing/2014/main" id="{9A157A63-8F22-51C5-DF12-B45233925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1559" y="2133216"/>
            <a:ext cx="2988748" cy="224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896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55177-7D6B-02E2-C557-AD3581861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318" y="559678"/>
            <a:ext cx="3833906" cy="807209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PUBLICATIONS</a:t>
            </a:r>
            <a:r>
              <a:rPr lang="en-US" sz="4000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C74142-392D-F377-B0A1-99635C115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9</a:t>
            </a:fld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37B13F6-440B-E197-4963-B2F661A4CA9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593976" y="349624"/>
            <a:ext cx="5836024" cy="5889811"/>
          </a:xfrm>
        </p:spPr>
        <p:txBody>
          <a:bodyPr>
            <a:normAutofit/>
          </a:bodyPr>
          <a:lstStyle/>
          <a:p>
            <a:pPr algn="just">
              <a:lnSpc>
                <a:spcPct val="120000"/>
              </a:lnSpc>
            </a:pPr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4-M. </a:t>
            </a:r>
            <a:r>
              <a:rPr lang="en-US" sz="1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Sabouri</a:t>
            </a:r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,P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Setoodeh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M.H. Asemani, '</a:t>
            </a:r>
            <a:r>
              <a:rPr lang="en-US" sz="1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'Construction of Lyapunov Functions using Multi-Objective Genetic Algorithm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'',28thIranian Conference on Electrical Engineering (ICEE), Tabriz University,2020,Tabriz, Iran.</a:t>
            </a:r>
          </a:p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5-M. </a:t>
            </a:r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Zare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M. </a:t>
            </a:r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Jampour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A.S. </a:t>
            </a:r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Arezoomand,M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Sabouri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“</a:t>
            </a:r>
            <a:r>
              <a:rPr lang="en-US" sz="1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Handwritten Recognition </a:t>
            </a:r>
            <a:r>
              <a:rPr lang="en-US" sz="1400" b="1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basedon</a:t>
            </a:r>
            <a:r>
              <a:rPr lang="en-US" sz="1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Hand Gesture Recognition using Deterministic Finite Automata and Fuzzy Logic,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 4th International Conference on Pattern Recognition and </a:t>
            </a:r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ImageAnalysis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(IPRIA), 2019, Tehran, Iran. IEEE.</a:t>
            </a:r>
            <a:endPara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2483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45175639_win32_fixed.potx" id="{CF094E1D-DD3F-4B88-853B-B22D3B2DB0B1}" vid="{887934D9-778B-4E95-9B07-31F217C0A16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Biography presentation</Template>
  <TotalTime>330</TotalTime>
  <Words>1236</Words>
  <Application>Microsoft Office PowerPoint</Application>
  <PresentationFormat>Widescreen</PresentationFormat>
  <Paragraphs>148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Century Schoolbook</vt:lpstr>
      <vt:lpstr>Corbel</vt:lpstr>
      <vt:lpstr>Times New Roman</vt:lpstr>
      <vt:lpstr>Utopia-Regular</vt:lpstr>
      <vt:lpstr>Wingdings</vt:lpstr>
      <vt:lpstr>Headlines</vt:lpstr>
      <vt:lpstr>Mohammad Sabouri</vt:lpstr>
      <vt:lpstr>EDUCATION My background </vt:lpstr>
      <vt:lpstr>Research Interest</vt:lpstr>
      <vt:lpstr>Research Interest</vt:lpstr>
      <vt:lpstr>PUBLICATIONS </vt:lpstr>
      <vt:lpstr>PUBLICATIONS </vt:lpstr>
      <vt:lpstr>PUBLICATIONS </vt:lpstr>
      <vt:lpstr>PUBLICATIONS </vt:lpstr>
      <vt:lpstr>PUBLICATIONS </vt:lpstr>
      <vt:lpstr>PowerPoint Presentation</vt:lpstr>
      <vt:lpstr>PowerPoint Presentation</vt:lpstr>
      <vt:lpstr>Professional Experience </vt:lpstr>
      <vt:lpstr>PROFESSIONAL SKILLS</vt:lpstr>
      <vt:lpstr>Thank you for your consideration</vt:lpstr>
      <vt:lpstr>AWARDS AND PRIZES</vt:lpstr>
      <vt:lpstr>EXTRA TRAINING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Behnam Jabbari kalkhoran</dc:title>
  <dc:creator>Behnam Jabbari kalkhoran</dc:creator>
  <cp:lastModifiedBy>Mohammad Sabouri</cp:lastModifiedBy>
  <cp:revision>88</cp:revision>
  <dcterms:created xsi:type="dcterms:W3CDTF">2023-03-06T09:28:06Z</dcterms:created>
  <dcterms:modified xsi:type="dcterms:W3CDTF">2024-05-21T12:40:09Z</dcterms:modified>
</cp:coreProperties>
</file>